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6" r:id="rId3"/>
    <p:sldId id="267" r:id="rId4"/>
    <p:sldId id="273" r:id="rId5"/>
    <p:sldId id="268" r:id="rId6"/>
    <p:sldId id="270" r:id="rId7"/>
    <p:sldId id="261" r:id="rId8"/>
    <p:sldId id="256" r:id="rId9"/>
    <p:sldId id="262" r:id="rId10"/>
    <p:sldId id="263" r:id="rId11"/>
    <p:sldId id="264" r:id="rId12"/>
    <p:sldId id="265" r:id="rId13"/>
    <p:sldId id="257" r:id="rId14"/>
    <p:sldId id="258" r:id="rId15"/>
    <p:sldId id="259" r:id="rId16"/>
    <p:sldId id="272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4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6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8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DE4E-CB3D-BF48-9D13-E63D4E69DE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22C7-D9C9-844A-A00C-79567DBC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wciUVLdSP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075" y="1600200"/>
            <a:ext cx="694055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LG 1.)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“Explain the case of Marbury v Madison and the  principle of Judicial Review”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6-28 at 11.39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0" y="347719"/>
            <a:ext cx="7579650" cy="58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6-28 at 11.3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6" y="161523"/>
            <a:ext cx="8527848" cy="66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6-28 at 11.40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0" y="105825"/>
            <a:ext cx="8637320" cy="6682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604" y="1600200"/>
            <a:ext cx="5290906" cy="876854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How does a President (or a member of Congress) become a “lame duck”?</a:t>
            </a:r>
            <a:endParaRPr lang="en-US" sz="2300" dirty="0"/>
          </a:p>
        </p:txBody>
      </p:sp>
      <p:sp>
        <p:nvSpPr>
          <p:cNvPr id="6" name="Rectangle 5"/>
          <p:cNvSpPr/>
          <p:nvPr/>
        </p:nvSpPr>
        <p:spPr>
          <a:xfrm>
            <a:off x="303604" y="275856"/>
            <a:ext cx="5290906" cy="114178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What sort of things might a President do during the “lame duck” period, since he knows he is leaving anyway?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911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3086" y="23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Marbury v. Madison (1803)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25486" y="1810192"/>
            <a:ext cx="7366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During Adams’ “lame duck” period, he appoints several </a:t>
            </a:r>
          </a:p>
          <a:p>
            <a:r>
              <a:rPr lang="en-US" sz="2400" dirty="0" smtClean="0"/>
              <a:t>    </a:t>
            </a:r>
            <a:r>
              <a:rPr lang="en-US" sz="2400" b="1" u="sng" dirty="0" smtClean="0">
                <a:solidFill>
                  <a:srgbClr val="FF0000"/>
                </a:solidFill>
              </a:rPr>
              <a:t>Federalist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justices to the court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307" y="3274763"/>
            <a:ext cx="79851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It was the duty of Adams’ Secretary of State, </a:t>
            </a:r>
            <a:r>
              <a:rPr lang="en-US" sz="2400" b="1" u="sng" dirty="0" smtClean="0">
                <a:solidFill>
                  <a:srgbClr val="FF0000"/>
                </a:solidFill>
              </a:rPr>
              <a:t>John Marshall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    to deliver the “</a:t>
            </a:r>
            <a:r>
              <a:rPr lang="en-US" sz="2400" b="1" u="sng" dirty="0" smtClean="0">
                <a:solidFill>
                  <a:srgbClr val="FF0000"/>
                </a:solidFill>
              </a:rPr>
              <a:t>commission</a:t>
            </a:r>
            <a:r>
              <a:rPr lang="en-US" sz="2400" dirty="0" smtClean="0"/>
              <a:t>” (a document granting authority</a:t>
            </a:r>
          </a:p>
          <a:p>
            <a:r>
              <a:rPr lang="en-US" sz="2400" dirty="0" smtClean="0"/>
              <a:t>    to do a job) to each new appointee.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1262489"/>
            <a:ext cx="811005" cy="74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3086" y="5213755"/>
            <a:ext cx="797123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Marshall </a:t>
            </a:r>
            <a:r>
              <a:rPr lang="en-US" sz="2400" b="1" u="sng" dirty="0" smtClean="0">
                <a:solidFill>
                  <a:srgbClr val="FF0000"/>
                </a:solidFill>
              </a:rPr>
              <a:t>doesn’t</a:t>
            </a:r>
            <a:r>
              <a:rPr lang="en-US" sz="2400" b="1" u="sng" dirty="0" smtClean="0"/>
              <a:t> </a:t>
            </a:r>
            <a:r>
              <a:rPr lang="en-US" sz="2400" dirty="0" smtClean="0"/>
              <a:t>deliver </a:t>
            </a:r>
            <a:r>
              <a:rPr lang="en-US" sz="2400" dirty="0"/>
              <a:t>them all before Jefferson </a:t>
            </a:r>
            <a:r>
              <a:rPr lang="en-US" sz="2400" dirty="0" smtClean="0"/>
              <a:t>took </a:t>
            </a:r>
            <a:r>
              <a:rPr lang="en-US" sz="2400" dirty="0"/>
              <a:t>over as President!  One of these men who didn’t receive </a:t>
            </a:r>
            <a:r>
              <a:rPr lang="en-US" sz="2400" dirty="0" smtClean="0"/>
              <a:t>his  </a:t>
            </a:r>
            <a:r>
              <a:rPr lang="en-US" sz="2400" dirty="0"/>
              <a:t>commission was </a:t>
            </a:r>
            <a:r>
              <a:rPr lang="en-US" sz="2400" b="1" u="sng" dirty="0">
                <a:solidFill>
                  <a:srgbClr val="FF0000"/>
                </a:solidFill>
              </a:rPr>
              <a:t>William Marbury</a:t>
            </a: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06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3086" y="23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Marbury v. Madison (1803)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674" y="1276903"/>
            <a:ext cx="8430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When </a:t>
            </a:r>
            <a:r>
              <a:rPr lang="en-US" sz="2400" dirty="0"/>
              <a:t>Jefferson takes over, he </a:t>
            </a:r>
            <a:r>
              <a:rPr lang="en-US" sz="2400" b="1" u="sng" dirty="0">
                <a:solidFill>
                  <a:srgbClr val="FF0000"/>
                </a:solidFill>
              </a:rPr>
              <a:t>refuses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finish appointing these “</a:t>
            </a:r>
            <a:r>
              <a:rPr lang="en-US" sz="2400" b="1" u="sng" dirty="0">
                <a:solidFill>
                  <a:srgbClr val="FF0000"/>
                </a:solidFill>
              </a:rPr>
              <a:t>Midnight</a:t>
            </a:r>
            <a:r>
              <a:rPr lang="en-US" sz="2400" dirty="0"/>
              <a:t>” Federalist </a:t>
            </a:r>
            <a:r>
              <a:rPr lang="en-US" sz="2400" dirty="0" smtClean="0"/>
              <a:t>judges.</a:t>
            </a:r>
            <a:r>
              <a:rPr lang="en-US" sz="2400" dirty="0"/>
              <a:t> </a:t>
            </a:r>
            <a:r>
              <a:rPr lang="en-US" sz="2400" dirty="0" smtClean="0"/>
              <a:t>He wants to appoint people that</a:t>
            </a:r>
          </a:p>
          <a:p>
            <a:r>
              <a:rPr lang="en-US" sz="2400" dirty="0" smtClean="0"/>
              <a:t>    he wants as judges!  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7078" y="2708235"/>
            <a:ext cx="81641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James Madison (Jefferson’s Secretary of State) walks into his office on his first day and sees several undelivered commissions on his desk.  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What do you suppose Jefferson tells Madison to do with them?</a:t>
            </a:r>
          </a:p>
          <a:p>
            <a:endParaRPr lang="en-US" sz="2000" b="1" i="1" dirty="0"/>
          </a:p>
          <a:p>
            <a:r>
              <a:rPr lang="en-US" sz="2400" dirty="0" smtClean="0"/>
              <a:t>- Secretary </a:t>
            </a:r>
            <a:r>
              <a:rPr lang="en-US" sz="2400" dirty="0"/>
              <a:t>of State, </a:t>
            </a:r>
            <a:r>
              <a:rPr lang="en-US" sz="2400" b="1" u="sng" dirty="0">
                <a:solidFill>
                  <a:srgbClr val="FF0000"/>
                </a:solidFill>
              </a:rPr>
              <a:t>James Madison</a:t>
            </a:r>
            <a:r>
              <a:rPr lang="en-US" sz="2400" dirty="0"/>
              <a:t>, is told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deliver the commission papers to the remaining Federalist judges.</a:t>
            </a:r>
            <a:endParaRPr lang="en-US" sz="24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0674" y="5309119"/>
            <a:ext cx="8430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William Marbury (judge appointed under Adams) </a:t>
            </a:r>
            <a:r>
              <a:rPr lang="en-US" sz="2400" b="1" u="sng" dirty="0" smtClean="0">
                <a:solidFill>
                  <a:srgbClr val="FF0000"/>
                </a:solidFill>
              </a:rPr>
              <a:t>sues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James Madison (Secretary of State under Jefferson).  Marbury says Madison </a:t>
            </a:r>
            <a:r>
              <a:rPr lang="en-US" sz="2400" b="1" u="sng" dirty="0" smtClean="0">
                <a:solidFill>
                  <a:srgbClr val="FF0000"/>
                </a:solidFill>
              </a:rPr>
              <a:t>must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deliver the commission. </a:t>
            </a:r>
            <a:r>
              <a:rPr lang="en-US" sz="2400" dirty="0"/>
              <a:t>John Marshall is now the </a:t>
            </a:r>
            <a:r>
              <a:rPr lang="en-US" sz="2400" b="1" u="sng" dirty="0">
                <a:solidFill>
                  <a:srgbClr val="FF0000"/>
                </a:solidFill>
              </a:rPr>
              <a:t>Chief Justice of the Supreme Court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</p:txBody>
      </p:sp>
      <p:pic>
        <p:nvPicPr>
          <p:cNvPr id="8" name="Picture 7" descr="ur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547"/>
            <a:ext cx="811005" cy="7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3086" y="23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Marbury v. Madison (1803)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0674" y="1810192"/>
            <a:ext cx="843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 case goes to the Supreme Court – what do they say?</a:t>
            </a:r>
            <a:endParaRPr lang="en-US" sz="24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138778" y="2766633"/>
            <a:ext cx="4379499" cy="3734199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1.)  Madison </a:t>
            </a:r>
            <a:r>
              <a:rPr lang="en-US" sz="2800" b="1" i="1" dirty="0" smtClean="0"/>
              <a:t>can</a:t>
            </a:r>
            <a:r>
              <a:rPr lang="en-US" sz="2800" b="1" dirty="0" smtClean="0"/>
              <a:t> deliver the commission but cannot be required to.  Jefferson is free to choose his own judge.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4685797" y="2766633"/>
            <a:ext cx="4379499" cy="373419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2.)  </a:t>
            </a:r>
            <a:r>
              <a:rPr lang="en-US" sz="2500" b="1" u="sng" dirty="0" smtClean="0"/>
              <a:t>Judicial Review</a:t>
            </a:r>
            <a:r>
              <a:rPr lang="en-US" sz="2500" b="1" dirty="0" smtClean="0"/>
              <a:t> - t</a:t>
            </a:r>
            <a:r>
              <a:rPr lang="en-US" sz="2500" dirty="0" smtClean="0"/>
              <a:t>he power for the court to review acts of other branches to determine whether they are constitutional or not.</a:t>
            </a:r>
            <a:endParaRPr lang="en-US" sz="2500" dirty="0"/>
          </a:p>
        </p:txBody>
      </p:sp>
      <p:pic>
        <p:nvPicPr>
          <p:cNvPr id="6" name="Picture 5" descr="ur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1262489"/>
            <a:ext cx="811005" cy="7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Marbury v. Madison Video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29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closely…can you explain it?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76200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120" y="1631463"/>
            <a:ext cx="3119680" cy="4043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01" y="1632766"/>
            <a:ext cx="3464879" cy="4042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177" y="5705361"/>
            <a:ext cx="1838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John Adams </a:t>
            </a:r>
          </a:p>
          <a:p>
            <a:pPr algn="ctr"/>
            <a:r>
              <a:rPr lang="en-US" dirty="0" smtClean="0"/>
              <a:t>Party: (Federalist)</a:t>
            </a:r>
          </a:p>
          <a:p>
            <a:pPr algn="ctr"/>
            <a:r>
              <a:rPr lang="en-US" dirty="0" smtClean="0"/>
              <a:t>(incumbent)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0311" y="5660819"/>
            <a:ext cx="3107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Thomas Jefferson </a:t>
            </a:r>
          </a:p>
          <a:p>
            <a:pPr algn="ctr"/>
            <a:r>
              <a:rPr lang="en-US" dirty="0" smtClean="0"/>
              <a:t>Party: (Democratic-Republican)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1" y="274638"/>
            <a:ext cx="15875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910" y="154910"/>
            <a:ext cx="1587500" cy="83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45367" y="3290900"/>
            <a:ext cx="6229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vs.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78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6-28 at 5.2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4396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3956" y="4678257"/>
            <a:ext cx="58166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* Each “elector” had 2 votes for President.</a:t>
            </a:r>
            <a:endParaRPr lang="en-US" sz="2500" b="1" dirty="0"/>
          </a:p>
        </p:txBody>
      </p:sp>
      <p:pic>
        <p:nvPicPr>
          <p:cNvPr id="6" name="Picture 5" descr="Screen Shot 2012-06-28 at 5.32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1370"/>
            <a:ext cx="9056260" cy="21575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4505" y="2675923"/>
            <a:ext cx="2531755" cy="216190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u="sng" dirty="0" smtClean="0">
                <a:solidFill>
                  <a:schemeClr val="tx1"/>
                </a:solidFill>
              </a:rPr>
              <a:t>Who wins?</a:t>
            </a:r>
          </a:p>
          <a:p>
            <a:pPr algn="ctr"/>
            <a:endParaRPr lang="en-US" sz="3000" b="1" u="sng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275 total electors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(129 from </a:t>
            </a:r>
            <a:r>
              <a:rPr lang="en-US" sz="2000" dirty="0" smtClean="0">
                <a:solidFill>
                  <a:schemeClr val="tx1"/>
                </a:solidFill>
              </a:rPr>
              <a:t>Federalist states,  </a:t>
            </a:r>
            <a:r>
              <a:rPr lang="en-US" sz="2000" dirty="0" smtClean="0">
                <a:solidFill>
                  <a:schemeClr val="tx1"/>
                </a:solidFill>
              </a:rPr>
              <a:t>146 from </a:t>
            </a:r>
            <a:r>
              <a:rPr lang="en-US" sz="2000" dirty="0" smtClean="0">
                <a:solidFill>
                  <a:schemeClr val="tx1"/>
                </a:solidFill>
              </a:rPr>
              <a:t>DR)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862"/>
            <a:ext cx="8229600" cy="56053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was a </a:t>
            </a:r>
            <a:r>
              <a:rPr lang="en-US" b="1" u="sng" dirty="0">
                <a:solidFill>
                  <a:srgbClr val="FF0000"/>
                </a:solidFill>
              </a:rPr>
              <a:t>tie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the Election of 1800 between </a:t>
            </a:r>
            <a:r>
              <a:rPr lang="en-US" b="1" u="sng" dirty="0">
                <a:solidFill>
                  <a:srgbClr val="FF0000"/>
                </a:solidFill>
              </a:rPr>
              <a:t>Thomas Jefferson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FF0000"/>
                </a:solidFill>
              </a:rPr>
              <a:t>Aaron Burr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The Democratic-Republicans intended to elect Jefferson as </a:t>
            </a:r>
            <a:r>
              <a:rPr lang="en-US" b="1" u="sng" dirty="0">
                <a:solidFill>
                  <a:srgbClr val="FF0000"/>
                </a:solidFill>
              </a:rPr>
              <a:t>President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Burr as </a:t>
            </a:r>
            <a:r>
              <a:rPr lang="en-US" b="1" u="sng" dirty="0">
                <a:solidFill>
                  <a:srgbClr val="FF0000"/>
                </a:solidFill>
              </a:rPr>
              <a:t>VP</a:t>
            </a:r>
            <a:r>
              <a:rPr lang="en-US" dirty="0"/>
              <a:t>, so </a:t>
            </a:r>
            <a:r>
              <a:rPr lang="en-US" dirty="0" smtClean="0"/>
              <a:t>one </a:t>
            </a:r>
            <a:r>
              <a:rPr lang="en-US" dirty="0"/>
              <a:t>elector was to withhold the Electoral Vote for Burr to ensure he came in second place.</a:t>
            </a:r>
          </a:p>
          <a:p>
            <a:endParaRPr lang="en-US" dirty="0"/>
          </a:p>
          <a:p>
            <a:r>
              <a:rPr lang="en-US" dirty="0" smtClean="0"/>
              <a:t>However </a:t>
            </a:r>
            <a:r>
              <a:rPr lang="en-US" dirty="0"/>
              <a:t>one elector mistakenly voted for </a:t>
            </a:r>
            <a:r>
              <a:rPr lang="en-US" b="1" u="sng" dirty="0">
                <a:solidFill>
                  <a:srgbClr val="FF0000"/>
                </a:solidFill>
              </a:rPr>
              <a:t>both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candidates; this resulted in a tie. </a:t>
            </a:r>
          </a:p>
          <a:p>
            <a:endParaRPr lang="en-US" dirty="0"/>
          </a:p>
          <a:p>
            <a:r>
              <a:rPr lang="en-US" dirty="0"/>
              <a:t> Per the </a:t>
            </a:r>
            <a:r>
              <a:rPr lang="en-US" b="1" u="sng" dirty="0">
                <a:solidFill>
                  <a:srgbClr val="FF0000"/>
                </a:solidFill>
              </a:rPr>
              <a:t>Constitution</a:t>
            </a:r>
            <a:r>
              <a:rPr lang="en-US" dirty="0"/>
              <a:t>, the </a:t>
            </a:r>
            <a:r>
              <a:rPr lang="en-US" b="1" u="sng" dirty="0">
                <a:solidFill>
                  <a:srgbClr val="FF0000"/>
                </a:solidFill>
              </a:rPr>
              <a:t>House of Representatives </a:t>
            </a:r>
            <a:r>
              <a:rPr lang="en-US" dirty="0"/>
              <a:t>chooses the President in the event of </a:t>
            </a:r>
            <a:r>
              <a:rPr lang="en-US" dirty="0" smtClean="0"/>
              <a:t>a </a:t>
            </a:r>
            <a:r>
              <a:rPr lang="en-US" dirty="0"/>
              <a:t>tie.  The House chooses </a:t>
            </a:r>
            <a:r>
              <a:rPr lang="en-US" b="1" u="sng" dirty="0">
                <a:solidFill>
                  <a:srgbClr val="FF0000"/>
                </a:solidFill>
              </a:rPr>
              <a:t>Thomas Jefferson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91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Significance of 1800 election?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86" y="209910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Showed </a:t>
            </a:r>
            <a:r>
              <a:rPr lang="en-US" b="1" u="sng" dirty="0" smtClean="0">
                <a:solidFill>
                  <a:srgbClr val="FF0000"/>
                </a:solidFill>
              </a:rPr>
              <a:t>huge flaw </a:t>
            </a:r>
            <a:r>
              <a:rPr lang="en-US" dirty="0" smtClean="0"/>
              <a:t>in election process – there was tie! </a:t>
            </a:r>
            <a:r>
              <a:rPr lang="en-US" sz="2400" dirty="0" smtClean="0"/>
              <a:t>(Why not have people run as a “pair”, 1 President and 1 Vice President?)</a:t>
            </a:r>
          </a:p>
          <a:p>
            <a:endParaRPr lang="en-US" sz="2400" dirty="0"/>
          </a:p>
          <a:p>
            <a:r>
              <a:rPr lang="en-US" dirty="0"/>
              <a:t> The </a:t>
            </a:r>
            <a:r>
              <a:rPr lang="en-US" b="1" u="sng" dirty="0">
                <a:solidFill>
                  <a:srgbClr val="FF0000"/>
                </a:solidFill>
              </a:rPr>
              <a:t>12th amendment </a:t>
            </a:r>
            <a:r>
              <a:rPr lang="en-US" dirty="0"/>
              <a:t>was ratified in 1804 which allowed for the election of </a:t>
            </a:r>
            <a:r>
              <a:rPr lang="en-US" dirty="0" err="1"/>
              <a:t>Pres</a:t>
            </a:r>
            <a:r>
              <a:rPr lang="en-US" dirty="0"/>
              <a:t> and Vice </a:t>
            </a:r>
            <a:r>
              <a:rPr lang="en-US" dirty="0" err="1"/>
              <a:t>Pres</a:t>
            </a:r>
            <a:r>
              <a:rPr lang="en-US" dirty="0"/>
              <a:t> on </a:t>
            </a:r>
            <a:r>
              <a:rPr lang="en-US" b="1" u="sng" dirty="0" smtClean="0">
                <a:solidFill>
                  <a:srgbClr val="FF0000"/>
                </a:solidFill>
              </a:rPr>
              <a:t>separate </a:t>
            </a:r>
            <a:r>
              <a:rPr lang="en-US" b="1" u="sng" dirty="0">
                <a:solidFill>
                  <a:srgbClr val="FF0000"/>
                </a:solidFill>
              </a:rPr>
              <a:t>ballots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Very </a:t>
            </a:r>
            <a:r>
              <a:rPr lang="en-US" b="1" u="sng" dirty="0" smtClean="0">
                <a:solidFill>
                  <a:srgbClr val="FF0000"/>
                </a:solidFill>
              </a:rPr>
              <a:t>peaceful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transfer of power from Federalists to Democratic-Republicans – most European power-transfers were violent and bloody</a:t>
            </a:r>
            <a:endParaRPr lang="en-US" dirty="0"/>
          </a:p>
        </p:txBody>
      </p:sp>
      <p:pic>
        <p:nvPicPr>
          <p:cNvPr id="6" name="Picture 5" descr="ur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489"/>
            <a:ext cx="811005" cy="7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6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4638"/>
            <a:ext cx="4290573" cy="6097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353" y="1111243"/>
            <a:ext cx="36217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John Adams (President)</a:t>
            </a:r>
          </a:p>
          <a:p>
            <a:endParaRPr lang="en-US" b="1" dirty="0"/>
          </a:p>
          <a:p>
            <a:r>
              <a:rPr lang="en-US" b="1" dirty="0" smtClean="0"/>
              <a:t>John Marshall (Secretary of State)</a:t>
            </a:r>
          </a:p>
          <a:p>
            <a:endParaRPr lang="en-US" b="1" dirty="0"/>
          </a:p>
          <a:p>
            <a:r>
              <a:rPr lang="en-US" b="1" dirty="0" smtClean="0"/>
              <a:t>William Marbury (Appointed Judge)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2127" y="627460"/>
            <a:ext cx="834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1800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98210" y="3587382"/>
            <a:ext cx="834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1803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07076" y="4134885"/>
            <a:ext cx="35453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Thomas Jefferson (President)</a:t>
            </a:r>
          </a:p>
          <a:p>
            <a:endParaRPr lang="en-US" b="1" dirty="0"/>
          </a:p>
          <a:p>
            <a:r>
              <a:rPr lang="en-US" b="1" dirty="0" smtClean="0"/>
              <a:t>James Madison (Secretary of State)</a:t>
            </a:r>
          </a:p>
          <a:p>
            <a:endParaRPr lang="en-US" b="1" dirty="0"/>
          </a:p>
          <a:p>
            <a:r>
              <a:rPr lang="en-US" b="1" dirty="0"/>
              <a:t>John Marshall </a:t>
            </a:r>
            <a:r>
              <a:rPr lang="en-US" b="1" dirty="0" smtClean="0"/>
              <a:t>(Chief Justice of the</a:t>
            </a:r>
          </a:p>
          <a:p>
            <a:r>
              <a:rPr lang="en-US" b="1" dirty="0" smtClean="0"/>
              <a:t>			    Supreme Court)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069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21"/>
            <a:ext cx="7772400" cy="1470025"/>
          </a:xfrm>
        </p:spPr>
        <p:txBody>
          <a:bodyPr/>
          <a:lstStyle/>
          <a:p>
            <a:r>
              <a:rPr lang="en-US" b="1" dirty="0" smtClean="0"/>
              <a:t>Marbury v. Madison (1803)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1619" y="1710673"/>
            <a:ext cx="800594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-  In the Election of 1800, Thomas Jefferson defeated John Adams</a:t>
            </a:r>
            <a:endParaRPr 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831618" y="2840026"/>
            <a:ext cx="80059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300" dirty="0" smtClean="0"/>
              <a:t>Jefferson wins election in November 1800 but </a:t>
            </a:r>
            <a:r>
              <a:rPr lang="en-US" sz="2300" b="1" u="sng" dirty="0" smtClean="0">
                <a:solidFill>
                  <a:srgbClr val="FF0000"/>
                </a:solidFill>
              </a:rPr>
              <a:t>inauguration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day isn’t until March 4, 1801.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619" y="4139138"/>
            <a:ext cx="80740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300" dirty="0" smtClean="0"/>
              <a:t>Adams is still in office for </a:t>
            </a:r>
            <a:r>
              <a:rPr lang="en-US" sz="2300" b="1" u="sng" dirty="0" smtClean="0">
                <a:solidFill>
                  <a:srgbClr val="FF0000"/>
                </a:solidFill>
              </a:rPr>
              <a:t>4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months until Jefferson takes over.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858" y="4552037"/>
            <a:ext cx="7582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-  </a:t>
            </a:r>
            <a:r>
              <a:rPr lang="en-US" sz="2400" b="1" u="sng" dirty="0" smtClean="0">
                <a:solidFill>
                  <a:srgbClr val="FF0000"/>
                </a:solidFill>
              </a:rPr>
              <a:t>Lame Duck Period </a:t>
            </a:r>
            <a:r>
              <a:rPr lang="en-US" sz="2400" b="1" u="sng" dirty="0" smtClean="0"/>
              <a:t>–</a:t>
            </a:r>
            <a:r>
              <a:rPr lang="en-US" sz="2400" b="1" dirty="0" smtClean="0"/>
              <a:t> the time period before a new 		elected official, since the old one isn’t likely to do 		anything (like a “lame duck.”)</a:t>
            </a:r>
            <a:endParaRPr lang="en-US" sz="2400" b="1" dirty="0"/>
          </a:p>
        </p:txBody>
      </p:sp>
      <p:pic>
        <p:nvPicPr>
          <p:cNvPr id="9" name="Picture 8" descr="ur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" y="515060"/>
            <a:ext cx="811005" cy="7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" y="46084"/>
            <a:ext cx="5075218" cy="680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0" y="2006008"/>
            <a:ext cx="3175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635</Words>
  <Application>Microsoft Macintosh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PowerPoint Presentation</vt:lpstr>
      <vt:lpstr>The Election of 1800</vt:lpstr>
      <vt:lpstr>PowerPoint Presentation</vt:lpstr>
      <vt:lpstr>PowerPoint Presentation</vt:lpstr>
      <vt:lpstr>PowerPoint Presentation</vt:lpstr>
      <vt:lpstr>Significance of 1800 election?</vt:lpstr>
      <vt:lpstr>PowerPoint Presentation</vt:lpstr>
      <vt:lpstr>Marbury v. Madison (1803)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closely…can you explain it?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Marbury v. Madison (1803)</dc:title>
  <dc:creator>cvg</dc:creator>
  <cp:lastModifiedBy>Microsoft Office User</cp:lastModifiedBy>
  <cp:revision>25</cp:revision>
  <dcterms:created xsi:type="dcterms:W3CDTF">2012-06-28T15:03:33Z</dcterms:created>
  <dcterms:modified xsi:type="dcterms:W3CDTF">2017-12-04T22:37:56Z</dcterms:modified>
</cp:coreProperties>
</file>